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0" r:id="rId3"/>
    <p:sldId id="276" r:id="rId4"/>
    <p:sldId id="263" r:id="rId5"/>
    <p:sldId id="279" r:id="rId6"/>
    <p:sldId id="262" r:id="rId7"/>
    <p:sldId id="280" r:id="rId8"/>
    <p:sldId id="281" r:id="rId9"/>
    <p:sldId id="266" r:id="rId10"/>
    <p:sldId id="282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74" r:id="rId20"/>
    <p:sldId id="264" r:id="rId21"/>
    <p:sldId id="268" r:id="rId22"/>
    <p:sldId id="258" r:id="rId23"/>
    <p:sldId id="259" r:id="rId2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765" autoAdjust="0"/>
  </p:normalViewPr>
  <p:slideViewPr>
    <p:cSldViewPr>
      <p:cViewPr varScale="1">
        <p:scale>
          <a:sx n="53" d="100"/>
          <a:sy n="53" d="100"/>
        </p:scale>
        <p:origin x="522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3AA40-0785-44CC-AB58-A4970CE23956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842085-2A31-4624-A59E-F78A37519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434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842085-2A31-4624-A59E-F78A37519B8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5227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AI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는 강력하지만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…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데이터가 없다면 쓸 수 없다는 단점</a:t>
            </a:r>
            <a:endParaRPr lang="ko-KR" altLang="en-US" sz="2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IoT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를 통해서 막대한 양의 데이터를 얻고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AI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를 통해서 이를 분석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개선한다면</a:t>
            </a:r>
            <a:endParaRPr lang="ko-KR" altLang="en-US" sz="2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IoT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의 잠재력을 극대화할 수 있다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2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발표일 기준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금요일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에도 </a:t>
            </a:r>
            <a:r>
              <a:rPr lang="en-US" altLang="ko-KR" sz="1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AIoT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를 주제로 한 전시가 코엑스에서 열리고 있을 정도로 부상하는 키워드</a:t>
            </a:r>
            <a:endParaRPr lang="ko-KR" altLang="en-US" sz="2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이와 유사하게</a:t>
            </a:r>
            <a:endParaRPr lang="ko-KR" altLang="en-US" sz="2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AGV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를 시뮬레이션에서 </a:t>
            </a:r>
            <a:r>
              <a:rPr lang="ko-KR" altLang="en-US" sz="1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동작시키며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얻은 데이터를</a:t>
            </a:r>
            <a:endParaRPr lang="ko-KR" altLang="en-US" sz="2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AI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를 통해 분석해서</a:t>
            </a:r>
            <a:endParaRPr lang="ko-KR" altLang="en-US" sz="2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최적 물류 동선을 선정한다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2800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842085-2A31-4624-A59E-F78A37519B8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581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AI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는 강력하지만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…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데이터가 없다면 쓸 수 없다는 단점</a:t>
            </a:r>
            <a:endParaRPr lang="ko-KR" altLang="en-US" sz="2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IoT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를 통해서 막대한 양의 데이터를 얻고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AI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를 통해서 이를 분석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개선한다면</a:t>
            </a:r>
            <a:endParaRPr lang="ko-KR" altLang="en-US" sz="2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IoT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의 잠재력을 극대화할 수 있다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2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발표일 기준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금요일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에도 </a:t>
            </a:r>
            <a:r>
              <a:rPr lang="en-US" altLang="ko-KR" sz="1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AIoT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를 주제로 한 전시가 코엑스에서 열리고 있을 정도로 부상하는 키워드</a:t>
            </a:r>
            <a:endParaRPr lang="ko-KR" altLang="en-US" sz="2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이와 유사하게</a:t>
            </a:r>
            <a:endParaRPr lang="ko-KR" altLang="en-US" sz="2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AGV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를 시뮬레이션에서 </a:t>
            </a:r>
            <a:r>
              <a:rPr lang="ko-KR" altLang="en-US" sz="1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동작시키며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얻은 데이터를</a:t>
            </a:r>
            <a:endParaRPr lang="ko-KR" altLang="en-US" sz="2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AI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를 통해 분석해서</a:t>
            </a:r>
            <a:endParaRPr lang="ko-KR" altLang="en-US" sz="2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최적 물류 동선을 선정한다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2800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842085-2A31-4624-A59E-F78A37519B8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601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꿈만 같던 기술이 로봇 기술의 발전으로 가능하게 됨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원가 절감</a:t>
            </a:r>
            <a:r>
              <a:rPr lang="en-US" altLang="ko-KR" dirty="0"/>
              <a:t>: </a:t>
            </a:r>
            <a:r>
              <a:rPr lang="ko-KR" altLang="en-US" dirty="0"/>
              <a:t>물류 창고를 무인화 함으로서 인건비 절약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물류 효율 향상</a:t>
            </a:r>
            <a:r>
              <a:rPr lang="en-US" altLang="ko-KR" dirty="0"/>
              <a:t>: </a:t>
            </a:r>
            <a:r>
              <a:rPr lang="ko-KR" altLang="en-US" dirty="0"/>
              <a:t>효율적인 동선을 선정</a:t>
            </a:r>
            <a:r>
              <a:rPr lang="en-US" altLang="ko-KR" dirty="0"/>
              <a:t>. </a:t>
            </a:r>
            <a:r>
              <a:rPr lang="ko-KR" altLang="en-US" dirty="0"/>
              <a:t>정밀하게</a:t>
            </a:r>
            <a:r>
              <a:rPr lang="en-US" altLang="ko-KR" dirty="0"/>
              <a:t>. </a:t>
            </a:r>
            <a:r>
              <a:rPr lang="ko-KR" altLang="en-US" dirty="0"/>
              <a:t>자동으로 충전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842085-2A31-4624-A59E-F78A37519B8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65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충돌 현상</a:t>
            </a:r>
            <a:r>
              <a:rPr lang="en-US" altLang="ko-KR" dirty="0"/>
              <a:t>, </a:t>
            </a:r>
            <a:r>
              <a:rPr lang="ko-KR" altLang="en-US" dirty="0"/>
              <a:t>교차로에서 교착상태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최적의 동선을 보장하지 못함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다양한 경우의 수를 고려할 수 없음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842085-2A31-4624-A59E-F78A37519B8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09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가로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160m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에 이르는 공장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MAP DATA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와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 STAR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알고리즘을 이용해서 최단 경로를 탐색하여 최단 시간에 운반합니다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842085-2A31-4624-A59E-F78A37519B8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549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알고리즘 고도화를 통해서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교차로에서 대기하는 시간을 줄이고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정체를 회피합니다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842085-2A31-4624-A59E-F78A37519B8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932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Digital Twin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은 제너럴 일렉트릭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(GE)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 주창한 개념으로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컴퓨터에 현실 속 사물의 쌍둥이를 만들고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 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현실에서 발생할 수 있는 상황을 컴퓨터로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시뮬레이션함으로써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결과를 미리 예측하는 기술입니다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디지털 트윈은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제조업뿐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아니라 다양한 산업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·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사회 문제를 해결할 수 있는 기술로 주목 받고 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842085-2A31-4624-A59E-F78A37519B8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12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AI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는 강력하지만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…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데이터가 없다면 쓸 수 없다는 단점</a:t>
            </a:r>
            <a:endParaRPr lang="ko-KR" altLang="en-US" sz="2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IoT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를 통해서 막대한 양의 데이터를 얻고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AI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를 통해서 이를 분석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개선한다면</a:t>
            </a:r>
            <a:endParaRPr lang="ko-KR" altLang="en-US" sz="2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IoT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의 잠재력을 극대화할 수 있다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2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발표일 기준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금요일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에도 </a:t>
            </a:r>
            <a:r>
              <a:rPr lang="en-US" altLang="ko-KR" sz="1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AIoT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를 주제로 한 전시가 코엑스에서 열리고 있을 정도로 부상하는 키워드</a:t>
            </a:r>
            <a:endParaRPr lang="ko-KR" altLang="en-US" sz="2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이와 유사하게</a:t>
            </a:r>
            <a:endParaRPr lang="ko-KR" altLang="en-US" sz="2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AGV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를 시뮬레이션에서 </a:t>
            </a:r>
            <a:r>
              <a:rPr lang="ko-KR" altLang="en-US" sz="1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동작시키며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얻은 데이터를</a:t>
            </a:r>
            <a:endParaRPr lang="ko-KR" altLang="en-US" sz="2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AI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를 통해 분석해서</a:t>
            </a:r>
            <a:endParaRPr lang="ko-KR" altLang="en-US" sz="2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최적 물류 동선을 선정한다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2800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842085-2A31-4624-A59E-F78A37519B8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31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AI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는 강력하지만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…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데이터가 없다면 쓸 수 없다는 단점</a:t>
            </a:r>
            <a:endParaRPr lang="ko-KR" altLang="en-US" sz="2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IoT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를 통해서 막대한 양의 데이터를 얻고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AI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를 통해서 이를 분석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개선한다면</a:t>
            </a:r>
            <a:endParaRPr lang="ko-KR" altLang="en-US" sz="2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IoT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의 잠재력을 극대화할 수 있다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2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발표일 기준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금요일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에도 </a:t>
            </a:r>
            <a:r>
              <a:rPr lang="en-US" altLang="ko-KR" sz="1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AIoT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를 주제로 한 전시가 코엑스에서 열리고 있을 정도로 부상하는 키워드</a:t>
            </a:r>
            <a:endParaRPr lang="ko-KR" altLang="en-US" sz="2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이와 유사하게</a:t>
            </a:r>
            <a:endParaRPr lang="ko-KR" altLang="en-US" sz="2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AGV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를 시뮬레이션에서 </a:t>
            </a:r>
            <a:r>
              <a:rPr lang="ko-KR" altLang="en-US" sz="1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동작시키며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얻은 데이터를</a:t>
            </a:r>
            <a:endParaRPr lang="ko-KR" altLang="en-US" sz="2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AI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를 통해 분석해서</a:t>
            </a:r>
            <a:endParaRPr lang="ko-KR" altLang="en-US" sz="2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최적 물류 동선을 선정한다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2800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842085-2A31-4624-A59E-F78A37519B8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998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AI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는 강력하지만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…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데이터가 없다면 쓸 수 없다는 단점</a:t>
            </a:r>
            <a:endParaRPr lang="ko-KR" altLang="en-US" sz="2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IoT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를 통해서 막대한 양의 데이터를 얻고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AI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를 통해서 이를 분석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개선한다면</a:t>
            </a:r>
            <a:endParaRPr lang="ko-KR" altLang="en-US" sz="2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IoT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의 잠재력을 극대화할 수 있다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2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발표일 기준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금요일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에도 </a:t>
            </a:r>
            <a:r>
              <a:rPr lang="en-US" altLang="ko-KR" sz="1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AIoT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를 주제로 한 전시가 코엑스에서 열리고 있을 정도로 부상하는 키워드</a:t>
            </a:r>
            <a:endParaRPr lang="ko-KR" altLang="en-US" sz="2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이와 유사하게</a:t>
            </a:r>
            <a:endParaRPr lang="ko-KR" altLang="en-US" sz="2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AGV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를 시뮬레이션에서 </a:t>
            </a:r>
            <a:r>
              <a:rPr lang="ko-KR" altLang="en-US" sz="1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동작시키며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얻은 데이터를</a:t>
            </a:r>
            <a:endParaRPr lang="ko-KR" altLang="en-US" sz="2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AI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를 통해 분석해서</a:t>
            </a:r>
            <a:endParaRPr lang="ko-KR" altLang="en-US" sz="2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최적 물류 동선을 선정한다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2800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842085-2A31-4624-A59E-F78A37519B8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267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19878" y="3389215"/>
            <a:ext cx="1828800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400" kern="0" spc="-200" dirty="0" err="1">
                <a:solidFill>
                  <a:srgbClr val="000000"/>
                </a:solidFill>
                <a:latin typeface="이순신 돋움체 L" panose="02020603020101020101" pitchFamily="18" charset="-127"/>
                <a:ea typeface="이순신 돋움체 L" panose="02020603020101020101" pitchFamily="18" charset="-127"/>
                <a:cs typeface="S-Core Dream 9 Black" pitchFamily="34" charset="0"/>
              </a:rPr>
              <a:t>통합</a:t>
            </a:r>
            <a:r>
              <a:rPr lang="en-US" sz="4400" kern="0" spc="-200" dirty="0">
                <a:solidFill>
                  <a:srgbClr val="000000"/>
                </a:solidFill>
                <a:latin typeface="이순신 돋움체 L" panose="02020603020101020101" pitchFamily="18" charset="-127"/>
                <a:ea typeface="이순신 돋움체 L" panose="02020603020101020101" pitchFamily="18" charset="-127"/>
                <a:cs typeface="S-Core Dream 9 Black" pitchFamily="34" charset="0"/>
              </a:rPr>
              <a:t> 물류 자동화 시뮬레이션 분석 시스템</a:t>
            </a:r>
            <a:endParaRPr lang="en-US" sz="1600" dirty="0">
              <a:latin typeface="이순신 돋움체 L" panose="02020603020101020101" pitchFamily="18" charset="-127"/>
              <a:ea typeface="이순신 돋움체 L" panose="02020603020101020101" pitchFamily="18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0" y="6601480"/>
            <a:ext cx="1828800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kern="0" spc="-1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~귀사의 공장을 더 스마트하게~</a:t>
            </a:r>
            <a:endParaRPr lang="en-US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19878" y="4158656"/>
            <a:ext cx="18288000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9600" kern="0" spc="-300" dirty="0">
                <a:solidFill>
                  <a:srgbClr val="000000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시뮬레이터</a:t>
            </a:r>
            <a:endParaRPr lang="en-US" sz="9600"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020800" y="9258300"/>
            <a:ext cx="205740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kern="0" spc="-1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F102팀  X</a:t>
            </a:r>
            <a:endParaRPr lang="en-US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5621000" y="9369350"/>
            <a:ext cx="2236040" cy="301120"/>
            <a:chOff x="11572147" y="8261501"/>
            <a:chExt cx="6171429" cy="8310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72147" y="8261501"/>
              <a:ext cx="6171429" cy="8310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533400" y="1943100"/>
            <a:ext cx="148338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1. </a:t>
            </a:r>
            <a:r>
              <a:rPr lang="en-US" sz="4000" dirty="0" err="1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효율적</a:t>
            </a:r>
            <a:r>
              <a:rPr lang="en-US" sz="40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동선</a:t>
            </a:r>
            <a:r>
              <a:rPr lang="en-US" sz="40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탐색</a:t>
            </a:r>
            <a:r>
              <a:rPr lang="en-US" sz="40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– Multi</a:t>
            </a:r>
            <a:r>
              <a:rPr lang="ko-KR" altLang="en-US" sz="40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40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Vehicle</a:t>
            </a:r>
            <a:r>
              <a:rPr lang="ko-KR" altLang="en-US" sz="40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40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Planning</a:t>
            </a:r>
            <a:endParaRPr lang="en-US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6C7F8173-6012-490C-89D2-A628D3D26696}"/>
              </a:ext>
            </a:extLst>
          </p:cNvPr>
          <p:cNvSpPr txBox="1"/>
          <p:nvPr/>
        </p:nvSpPr>
        <p:spPr>
          <a:xfrm>
            <a:off x="533400" y="419100"/>
            <a:ext cx="118110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kern="0" spc="-300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통합 물류 자동화 </a:t>
            </a:r>
            <a:r>
              <a:rPr lang="ko-KR" altLang="en-US" sz="6000" kern="0" spc="-300" dirty="0">
                <a:solidFill>
                  <a:schemeClr val="tx2">
                    <a:lumMod val="60000"/>
                    <a:lumOff val="40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시뮬레이션</a:t>
            </a:r>
            <a:r>
              <a:rPr lang="ko-KR" altLang="en-US" sz="6000" kern="0" spc="-300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</a:t>
            </a:r>
            <a:r>
              <a:rPr lang="ko-KR" altLang="en-US" sz="6000" kern="0" spc="-300" dirty="0">
                <a:solidFill>
                  <a:schemeClr val="bg1">
                    <a:lumMod val="9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분석 시스템</a:t>
            </a:r>
            <a:endParaRPr lang="en-US" sz="6000"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7172" name="Picture 4" descr="open Transportation Control System | Banana-Soft.com">
            <a:extLst>
              <a:ext uri="{FF2B5EF4-FFF2-40B4-BE49-F238E27FC236}">
                <a16:creationId xmlns:a16="http://schemas.microsoft.com/office/drawing/2014/main" id="{1A10097C-EA96-47BB-8601-F0E22E9AEE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" t="14652" r="855" b="4718"/>
          <a:stretch/>
        </p:blipFill>
        <p:spPr bwMode="auto">
          <a:xfrm>
            <a:off x="6934200" y="3159323"/>
            <a:ext cx="10522701" cy="631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bject 10">
            <a:extLst>
              <a:ext uri="{FF2B5EF4-FFF2-40B4-BE49-F238E27FC236}">
                <a16:creationId xmlns:a16="http://schemas.microsoft.com/office/drawing/2014/main" id="{FFD9A99B-50A9-429B-BB7D-D1ED77077837}"/>
              </a:ext>
            </a:extLst>
          </p:cNvPr>
          <p:cNvSpPr txBox="1"/>
          <p:nvPr/>
        </p:nvSpPr>
        <p:spPr>
          <a:xfrm>
            <a:off x="1371600" y="5992967"/>
            <a:ext cx="55626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200" dirty="0" err="1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최적</a:t>
            </a:r>
            <a:r>
              <a:rPr lang="en-US" sz="3600" kern="0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AGV 타입과 대수 선정</a:t>
            </a:r>
            <a:endParaRPr lang="en-US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497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533400" y="1943100"/>
            <a:ext cx="148338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1. </a:t>
            </a:r>
            <a:r>
              <a:rPr lang="en-US" sz="4000" dirty="0" err="1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효율적</a:t>
            </a:r>
            <a:r>
              <a:rPr lang="en-US" sz="40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동선</a:t>
            </a:r>
            <a:r>
              <a:rPr lang="en-US" sz="40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탐색</a:t>
            </a:r>
            <a:r>
              <a:rPr lang="en-US" sz="40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– Multi</a:t>
            </a:r>
            <a:r>
              <a:rPr lang="ko-KR" altLang="en-US" sz="40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40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Vehicle</a:t>
            </a:r>
            <a:r>
              <a:rPr lang="ko-KR" altLang="en-US" sz="40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40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Planning</a:t>
            </a:r>
            <a:endParaRPr lang="en-US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6C7F8173-6012-490C-89D2-A628D3D26696}"/>
              </a:ext>
            </a:extLst>
          </p:cNvPr>
          <p:cNvSpPr txBox="1"/>
          <p:nvPr/>
        </p:nvSpPr>
        <p:spPr>
          <a:xfrm>
            <a:off x="533400" y="419100"/>
            <a:ext cx="118110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kern="0" spc="-300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통합 물류 자동화 </a:t>
            </a:r>
            <a:r>
              <a:rPr lang="ko-KR" altLang="en-US" sz="6000" kern="0" spc="-300" dirty="0">
                <a:solidFill>
                  <a:schemeClr val="tx2">
                    <a:lumMod val="60000"/>
                    <a:lumOff val="40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시뮬레이션</a:t>
            </a:r>
            <a:r>
              <a:rPr lang="ko-KR" altLang="en-US" sz="6000" kern="0" spc="-300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</a:t>
            </a:r>
            <a:r>
              <a:rPr lang="ko-KR" altLang="en-US" sz="6000" kern="0" spc="-300" dirty="0">
                <a:solidFill>
                  <a:schemeClr val="bg1">
                    <a:lumMod val="9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분석 시스템</a:t>
            </a:r>
            <a:endParaRPr lang="en-US" sz="6000"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FFD9A99B-50A9-429B-BB7D-D1ED77077837}"/>
              </a:ext>
            </a:extLst>
          </p:cNvPr>
          <p:cNvSpPr txBox="1"/>
          <p:nvPr/>
        </p:nvSpPr>
        <p:spPr>
          <a:xfrm>
            <a:off x="1295400" y="4914900"/>
            <a:ext cx="5562600" cy="19697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A* </a:t>
            </a:r>
            <a:r>
              <a:rPr lang="ko-KR" altLang="en-US" sz="3600" kern="0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알고리즘 기반</a:t>
            </a:r>
            <a:endParaRPr lang="en-US" altLang="ko-KR" sz="3600" kern="0" spc="-200" dirty="0">
              <a:solidFill>
                <a:srgbClr val="00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en-US" altLang="ko-KR" sz="1050" kern="0" spc="-200" dirty="0">
              <a:solidFill>
                <a:srgbClr val="00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3600" kern="0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sz="3600" kern="0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최단 경로</a:t>
            </a:r>
            <a:endParaRPr lang="en-US" altLang="ko-KR" sz="3600" kern="0" spc="-200" dirty="0">
              <a:solidFill>
                <a:srgbClr val="00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3600" kern="0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sz="3600" kern="0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최소 운반 시간</a:t>
            </a:r>
            <a:endParaRPr lang="en-US" altLang="ko-KR" sz="3600" kern="0" spc="-200" dirty="0">
              <a:solidFill>
                <a:srgbClr val="00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2290" name="Picture 2" descr="Electronics | Free Full-Text | A Bi-Level Path Planning Algorithm for Multi- AGV Routing Problem | HTML">
            <a:extLst>
              <a:ext uri="{FF2B5EF4-FFF2-40B4-BE49-F238E27FC236}">
                <a16:creationId xmlns:a16="http://schemas.microsoft.com/office/drawing/2014/main" id="{532B870F-DE55-4CA4-A049-4F0F93F12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159323"/>
            <a:ext cx="10140475" cy="627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316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533400" y="1943100"/>
            <a:ext cx="148338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1. </a:t>
            </a:r>
            <a:r>
              <a:rPr lang="en-US" sz="4000" dirty="0" err="1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효율적</a:t>
            </a:r>
            <a:r>
              <a:rPr lang="en-US" sz="40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동선</a:t>
            </a:r>
            <a:r>
              <a:rPr lang="en-US" sz="40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탐색</a:t>
            </a:r>
            <a:r>
              <a:rPr lang="en-US" sz="40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– Multi</a:t>
            </a:r>
            <a:r>
              <a:rPr lang="ko-KR" altLang="en-US" sz="40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40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Vehicle</a:t>
            </a:r>
            <a:r>
              <a:rPr lang="ko-KR" altLang="en-US" sz="40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40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Planning</a:t>
            </a:r>
            <a:endParaRPr lang="en-US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6C7F8173-6012-490C-89D2-A628D3D26696}"/>
              </a:ext>
            </a:extLst>
          </p:cNvPr>
          <p:cNvSpPr txBox="1"/>
          <p:nvPr/>
        </p:nvSpPr>
        <p:spPr>
          <a:xfrm>
            <a:off x="533400" y="419100"/>
            <a:ext cx="118110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kern="0" spc="-300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통합 물류 자동화 </a:t>
            </a:r>
            <a:r>
              <a:rPr lang="ko-KR" altLang="en-US" sz="6000" kern="0" spc="-300" dirty="0">
                <a:solidFill>
                  <a:schemeClr val="tx2">
                    <a:lumMod val="60000"/>
                    <a:lumOff val="40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시뮬레이션</a:t>
            </a:r>
            <a:r>
              <a:rPr lang="ko-KR" altLang="en-US" sz="6000" kern="0" spc="-300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</a:t>
            </a:r>
            <a:r>
              <a:rPr lang="ko-KR" altLang="en-US" sz="6000" kern="0" spc="-300" dirty="0">
                <a:solidFill>
                  <a:schemeClr val="bg1">
                    <a:lumMod val="9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분석 시스템</a:t>
            </a:r>
            <a:endParaRPr lang="en-US" sz="6000"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FFD9A99B-50A9-429B-BB7D-D1ED77077837}"/>
              </a:ext>
            </a:extLst>
          </p:cNvPr>
          <p:cNvSpPr txBox="1"/>
          <p:nvPr/>
        </p:nvSpPr>
        <p:spPr>
          <a:xfrm>
            <a:off x="1320801" y="5619065"/>
            <a:ext cx="55626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kern="0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교차로 제어 및</a:t>
            </a:r>
            <a:r>
              <a:rPr lang="en-US" altLang="ko-KR" sz="3600" kern="0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3600" kern="0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정체 회피</a:t>
            </a:r>
            <a:endParaRPr lang="en-US" altLang="ko-KR" sz="3600" kern="0" spc="-200" dirty="0">
              <a:solidFill>
                <a:srgbClr val="00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7" name="Picture 2" descr="Figure 3 from Path planning and intelligent scheduling of multi-AGV systems  in workshop | Semantic Scholar">
            <a:extLst>
              <a:ext uri="{FF2B5EF4-FFF2-40B4-BE49-F238E27FC236}">
                <a16:creationId xmlns:a16="http://schemas.microsoft.com/office/drawing/2014/main" id="{AD607677-EDC0-4CB5-9378-ED8954F38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654" y="4189631"/>
            <a:ext cx="9808412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9511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533400" y="1943100"/>
            <a:ext cx="148338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2. </a:t>
            </a:r>
            <a:r>
              <a:rPr lang="ko-KR" altLang="en-US" sz="40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시뮬레이션을 통한 사전 검증</a:t>
            </a:r>
            <a:endParaRPr lang="en-US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6C7F8173-6012-490C-89D2-A628D3D26696}"/>
              </a:ext>
            </a:extLst>
          </p:cNvPr>
          <p:cNvSpPr txBox="1"/>
          <p:nvPr/>
        </p:nvSpPr>
        <p:spPr>
          <a:xfrm>
            <a:off x="533400" y="419100"/>
            <a:ext cx="118110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kern="0" spc="-300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통합 물류 자동화 </a:t>
            </a:r>
            <a:r>
              <a:rPr lang="ko-KR" altLang="en-US" sz="6000" kern="0" spc="-300" dirty="0">
                <a:solidFill>
                  <a:schemeClr val="tx2">
                    <a:lumMod val="60000"/>
                    <a:lumOff val="40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시뮬레이션</a:t>
            </a:r>
            <a:r>
              <a:rPr lang="ko-KR" altLang="en-US" sz="6000" kern="0" spc="-300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</a:t>
            </a:r>
            <a:r>
              <a:rPr lang="ko-KR" altLang="en-US" sz="6000" kern="0" spc="-300" dirty="0">
                <a:solidFill>
                  <a:schemeClr val="bg1">
                    <a:lumMod val="9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분석 시스템</a:t>
            </a:r>
            <a:endParaRPr lang="en-US" sz="6000"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E2CC499F-B8C7-4F57-AE67-5C7F19834DBD}"/>
              </a:ext>
            </a:extLst>
          </p:cNvPr>
          <p:cNvSpPr txBox="1"/>
          <p:nvPr/>
        </p:nvSpPr>
        <p:spPr>
          <a:xfrm>
            <a:off x="1620309" y="3882538"/>
            <a:ext cx="55626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kern="0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Digital Twin</a:t>
            </a:r>
          </a:p>
        </p:txBody>
      </p:sp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575B0ABF-17D7-4DF1-A159-80E628F7A8F8}"/>
              </a:ext>
            </a:extLst>
          </p:cNvPr>
          <p:cNvGrpSpPr/>
          <p:nvPr/>
        </p:nvGrpSpPr>
        <p:grpSpPr>
          <a:xfrm>
            <a:off x="9048750" y="2398930"/>
            <a:ext cx="8705850" cy="7086599"/>
            <a:chOff x="1256379" y="3611258"/>
            <a:chExt cx="6132021" cy="4991492"/>
          </a:xfrm>
        </p:grpSpPr>
        <p:pic>
          <p:nvPicPr>
            <p:cNvPr id="13" name="Object 3">
              <a:extLst>
                <a:ext uri="{FF2B5EF4-FFF2-40B4-BE49-F238E27FC236}">
                  <a16:creationId xmlns:a16="http://schemas.microsoft.com/office/drawing/2014/main" id="{FD1B408F-3091-444F-93E4-C192977A1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/>
            <a:srcRect l="-1" t="10969" r="51583" b="18682"/>
            <a:stretch/>
          </p:blipFill>
          <p:spPr>
            <a:xfrm>
              <a:off x="1256379" y="3611258"/>
              <a:ext cx="6132021" cy="4991492"/>
            </a:xfrm>
            <a:prstGeom prst="rect">
              <a:avLst/>
            </a:prstGeom>
          </p:spPr>
        </p:pic>
      </p:grpSp>
      <p:pic>
        <p:nvPicPr>
          <p:cNvPr id="13314" name="Picture 2">
            <a:extLst>
              <a:ext uri="{FF2B5EF4-FFF2-40B4-BE49-F238E27FC236}">
                <a16:creationId xmlns:a16="http://schemas.microsoft.com/office/drawing/2014/main" id="{07D5CA3F-7F3E-4551-B65E-E120D4640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309" y="4875845"/>
            <a:ext cx="6210300" cy="345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024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533400" y="1943100"/>
            <a:ext cx="148338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3. </a:t>
            </a:r>
            <a:r>
              <a:rPr lang="ko-KR" altLang="en-US" sz="40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시뮬레이션 결과 분석</a:t>
            </a:r>
            <a:endParaRPr lang="en-US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6C7F8173-6012-490C-89D2-A628D3D26696}"/>
              </a:ext>
            </a:extLst>
          </p:cNvPr>
          <p:cNvSpPr txBox="1"/>
          <p:nvPr/>
        </p:nvSpPr>
        <p:spPr>
          <a:xfrm>
            <a:off x="533400" y="419100"/>
            <a:ext cx="118110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kern="0" spc="-300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통합 물류 자동화 </a:t>
            </a:r>
            <a:r>
              <a:rPr lang="ko-KR" altLang="en-US" sz="6000" kern="0" spc="-300" dirty="0">
                <a:solidFill>
                  <a:schemeClr val="tx1">
                    <a:lumMod val="95000"/>
                    <a:lumOff val="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시뮬레이션</a:t>
            </a:r>
            <a:r>
              <a:rPr lang="ko-KR" altLang="en-US" sz="6000" kern="0" spc="-300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</a:t>
            </a:r>
            <a:r>
              <a:rPr lang="ko-KR" altLang="en-US" sz="6000" kern="0" spc="-300" dirty="0">
                <a:solidFill>
                  <a:schemeClr val="tx2">
                    <a:lumMod val="60000"/>
                    <a:lumOff val="40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분석</a:t>
            </a:r>
            <a:r>
              <a:rPr lang="ko-KR" altLang="en-US" sz="6000" kern="0" spc="-300" dirty="0">
                <a:solidFill>
                  <a:schemeClr val="bg1">
                    <a:lumMod val="9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시스템</a:t>
            </a:r>
            <a:endParaRPr lang="en-US" sz="6000"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FBA8E0-3924-4C48-945F-14854EB4B9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562"/>
          <a:stretch/>
        </p:blipFill>
        <p:spPr>
          <a:xfrm>
            <a:off x="10896600" y="3945605"/>
            <a:ext cx="6849405" cy="568753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E0B108D-70D6-449E-9EED-859795C13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200" y="1976071"/>
            <a:ext cx="4953000" cy="7201776"/>
          </a:xfrm>
          <a:prstGeom prst="rect">
            <a:avLst/>
          </a:prstGeom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28117843-696B-4F04-8791-4EF1A4742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76" y="4875845"/>
            <a:ext cx="6227233" cy="382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bject 10">
            <a:extLst>
              <a:ext uri="{FF2B5EF4-FFF2-40B4-BE49-F238E27FC236}">
                <a16:creationId xmlns:a16="http://schemas.microsoft.com/office/drawing/2014/main" id="{93F9F3DB-68DB-4CE9-B114-1BDF90444E4D}"/>
              </a:ext>
            </a:extLst>
          </p:cNvPr>
          <p:cNvSpPr txBox="1"/>
          <p:nvPr/>
        </p:nvSpPr>
        <p:spPr>
          <a:xfrm>
            <a:off x="1620309" y="3882538"/>
            <a:ext cx="55626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kern="0" spc="-200" dirty="0" err="1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AIoT</a:t>
            </a:r>
            <a:r>
              <a:rPr lang="en-US" altLang="ko-KR" sz="3600" kern="0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– AI</a:t>
            </a:r>
            <a:r>
              <a:rPr lang="ko-KR" altLang="en-US" sz="3600" kern="0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와 </a:t>
            </a:r>
            <a:r>
              <a:rPr lang="en-US" altLang="ko-KR" sz="3600" kern="0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IoT</a:t>
            </a:r>
            <a:r>
              <a:rPr lang="ko-KR" altLang="en-US" sz="3600" kern="0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결합</a:t>
            </a:r>
            <a:endParaRPr lang="en-US" altLang="ko-KR" sz="3600" kern="0" spc="-200" dirty="0">
              <a:solidFill>
                <a:srgbClr val="00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3101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4">
            <a:extLst>
              <a:ext uri="{FF2B5EF4-FFF2-40B4-BE49-F238E27FC236}">
                <a16:creationId xmlns:a16="http://schemas.microsoft.com/office/drawing/2014/main" id="{6C7F8173-6012-490C-89D2-A628D3D26696}"/>
              </a:ext>
            </a:extLst>
          </p:cNvPr>
          <p:cNvSpPr txBox="1"/>
          <p:nvPr/>
        </p:nvSpPr>
        <p:spPr>
          <a:xfrm>
            <a:off x="533400" y="419100"/>
            <a:ext cx="118110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kern="0" spc="-300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통합 물류 자동화 시뮬레이션 분석 </a:t>
            </a:r>
            <a:r>
              <a:rPr lang="ko-KR" altLang="en-US" sz="6000" kern="0" spc="-300" dirty="0">
                <a:solidFill>
                  <a:schemeClr val="tx2">
                    <a:lumMod val="60000"/>
                    <a:lumOff val="40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시스템</a:t>
            </a:r>
            <a:endParaRPr lang="en-US" sz="6000" dirty="0">
              <a:solidFill>
                <a:schemeClr val="tx2">
                  <a:lumMod val="60000"/>
                  <a:lumOff val="40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3A9298E-8222-442D-9F2E-F40E0A89012B}"/>
              </a:ext>
            </a:extLst>
          </p:cNvPr>
          <p:cNvGrpSpPr/>
          <p:nvPr/>
        </p:nvGrpSpPr>
        <p:grpSpPr>
          <a:xfrm>
            <a:off x="2133600" y="3695700"/>
            <a:ext cx="3657601" cy="3733800"/>
            <a:chOff x="1752599" y="4000500"/>
            <a:chExt cx="3657601" cy="373380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A4797C6-1887-4713-9FC2-26CD49E92140}"/>
                </a:ext>
              </a:extLst>
            </p:cNvPr>
            <p:cNvSpPr/>
            <p:nvPr/>
          </p:nvSpPr>
          <p:spPr>
            <a:xfrm>
              <a:off x="1752599" y="4000500"/>
              <a:ext cx="3657600" cy="37338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Object 12">
              <a:extLst>
                <a:ext uri="{FF2B5EF4-FFF2-40B4-BE49-F238E27FC236}">
                  <a16:creationId xmlns:a16="http://schemas.microsoft.com/office/drawing/2014/main" id="{293A1F83-C975-49F7-8F64-957AFEC96E22}"/>
                </a:ext>
              </a:extLst>
            </p:cNvPr>
            <p:cNvSpPr txBox="1"/>
            <p:nvPr/>
          </p:nvSpPr>
          <p:spPr>
            <a:xfrm>
              <a:off x="1752599" y="5451901"/>
              <a:ext cx="3657601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4800" kern="0" spc="-200" dirty="0">
                  <a:solidFill>
                    <a:schemeClr val="bg1"/>
                  </a:solidFill>
                  <a:latin typeface="이순신 돋움체 B" panose="02020603020101020101" pitchFamily="18" charset="-127"/>
                  <a:ea typeface="이순신 돋움체 B" panose="02020603020101020101" pitchFamily="18" charset="-127"/>
                  <a:cs typeface="Pretendard Light" panose="02000403000000020004" pitchFamily="50" charset="-127"/>
                </a:rPr>
                <a:t>UI</a:t>
              </a:r>
              <a:endParaRPr lang="en-US" dirty="0">
                <a:solidFill>
                  <a:schemeClr val="bg1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15D9DC5-FA02-4964-86FD-1F720A0A7303}"/>
              </a:ext>
            </a:extLst>
          </p:cNvPr>
          <p:cNvGrpSpPr/>
          <p:nvPr/>
        </p:nvGrpSpPr>
        <p:grpSpPr>
          <a:xfrm>
            <a:off x="7040032" y="3695699"/>
            <a:ext cx="3657601" cy="3733800"/>
            <a:chOff x="1752599" y="4000500"/>
            <a:chExt cx="3657601" cy="373380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5948AB8-5052-43CF-9710-09F9655FDA76}"/>
                </a:ext>
              </a:extLst>
            </p:cNvPr>
            <p:cNvSpPr/>
            <p:nvPr/>
          </p:nvSpPr>
          <p:spPr>
            <a:xfrm>
              <a:off x="1752599" y="4000500"/>
              <a:ext cx="3657600" cy="37338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Object 12">
              <a:extLst>
                <a:ext uri="{FF2B5EF4-FFF2-40B4-BE49-F238E27FC236}">
                  <a16:creationId xmlns:a16="http://schemas.microsoft.com/office/drawing/2014/main" id="{DF15CF85-542A-447D-9597-876F12BB8D71}"/>
                </a:ext>
              </a:extLst>
            </p:cNvPr>
            <p:cNvSpPr txBox="1"/>
            <p:nvPr/>
          </p:nvSpPr>
          <p:spPr>
            <a:xfrm>
              <a:off x="1752599" y="5451901"/>
              <a:ext cx="3657601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4800" kern="0" spc="-200" dirty="0">
                  <a:solidFill>
                    <a:schemeClr val="bg1"/>
                  </a:solidFill>
                  <a:latin typeface="이순신 돋움체 B" panose="02020603020101020101" pitchFamily="18" charset="-127"/>
                  <a:ea typeface="이순신 돋움체 B" panose="02020603020101020101" pitchFamily="18" charset="-127"/>
                  <a:cs typeface="Pretendard Light" panose="02000403000000020004" pitchFamily="50" charset="-127"/>
                </a:rPr>
                <a:t>Core</a:t>
              </a:r>
              <a:endParaRPr lang="en-US" dirty="0">
                <a:solidFill>
                  <a:schemeClr val="bg1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1E0505B-6AEA-48B6-94D3-E922FD479795}"/>
              </a:ext>
            </a:extLst>
          </p:cNvPr>
          <p:cNvGrpSpPr/>
          <p:nvPr/>
        </p:nvGrpSpPr>
        <p:grpSpPr>
          <a:xfrm>
            <a:off x="11963400" y="3695699"/>
            <a:ext cx="3657601" cy="3733800"/>
            <a:chOff x="1752599" y="4000500"/>
            <a:chExt cx="3657601" cy="373380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90224AC-C682-4182-BE82-906D05A8B1CF}"/>
                </a:ext>
              </a:extLst>
            </p:cNvPr>
            <p:cNvSpPr/>
            <p:nvPr/>
          </p:nvSpPr>
          <p:spPr>
            <a:xfrm>
              <a:off x="1752599" y="4000500"/>
              <a:ext cx="3657600" cy="37338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Object 12">
              <a:extLst>
                <a:ext uri="{FF2B5EF4-FFF2-40B4-BE49-F238E27FC236}">
                  <a16:creationId xmlns:a16="http://schemas.microsoft.com/office/drawing/2014/main" id="{373A87A9-6EE1-476D-B998-AF537600CA94}"/>
                </a:ext>
              </a:extLst>
            </p:cNvPr>
            <p:cNvSpPr txBox="1"/>
            <p:nvPr/>
          </p:nvSpPr>
          <p:spPr>
            <a:xfrm>
              <a:off x="1752599" y="5082570"/>
              <a:ext cx="3657601" cy="156966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4800" kern="0" spc="-200" dirty="0">
                  <a:solidFill>
                    <a:schemeClr val="bg1"/>
                  </a:solidFill>
                  <a:latin typeface="이순신 돋움체 B" panose="02020603020101020101" pitchFamily="18" charset="-127"/>
                  <a:ea typeface="이순신 돋움체 B" panose="02020603020101020101" pitchFamily="18" charset="-127"/>
                  <a:cs typeface="Pretendard Light" panose="02000403000000020004" pitchFamily="50" charset="-127"/>
                </a:rPr>
                <a:t>Vehicle</a:t>
              </a:r>
            </a:p>
            <a:p>
              <a:pPr algn="ctr"/>
              <a:r>
                <a:rPr lang="en-US" sz="4800" kern="0" spc="-200" dirty="0">
                  <a:solidFill>
                    <a:schemeClr val="bg1"/>
                  </a:solidFill>
                  <a:latin typeface="이순신 돋움체 B" panose="02020603020101020101" pitchFamily="18" charset="-127"/>
                  <a:ea typeface="이순신 돋움체 B" panose="02020603020101020101" pitchFamily="18" charset="-127"/>
                  <a:cs typeface="Pretendard Light" panose="02000403000000020004" pitchFamily="50" charset="-127"/>
                </a:rPr>
                <a:t>Simulator</a:t>
              </a:r>
              <a:endParaRPr lang="en-US" dirty="0">
                <a:solidFill>
                  <a:schemeClr val="bg1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Pretendard Light" panose="02000403000000020004" pitchFamily="50" charset="-127"/>
              </a:endParaRPr>
            </a:p>
          </p:txBody>
        </p:sp>
      </p:grp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166122F-00C1-4405-A7C8-3B76811DDB8A}"/>
              </a:ext>
            </a:extLst>
          </p:cNvPr>
          <p:cNvCxnSpPr>
            <a:stCxn id="15" idx="3"/>
            <a:endCxn id="18" idx="1"/>
          </p:cNvCxnSpPr>
          <p:nvPr/>
        </p:nvCxnSpPr>
        <p:spPr>
          <a:xfrm flipV="1">
            <a:off x="5791201" y="5562599"/>
            <a:ext cx="1248831" cy="1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7E0C6B8-4D2F-4DF1-8C35-3C87A600AFCB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>
            <a:off x="10697633" y="5562599"/>
            <a:ext cx="1265767" cy="0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2C606AE5-5435-4FD0-9134-60B4973991E4}"/>
              </a:ext>
            </a:extLst>
          </p:cNvPr>
          <p:cNvCxnSpPr>
            <a:cxnSpLocks/>
            <a:stCxn id="13" idx="0"/>
          </p:cNvCxnSpPr>
          <p:nvPr/>
        </p:nvCxnSpPr>
        <p:spPr>
          <a:xfrm rot="16200000" flipH="1">
            <a:off x="7315199" y="342901"/>
            <a:ext cx="1295402" cy="8001001"/>
          </a:xfrm>
          <a:prstGeom prst="bentConnector4">
            <a:avLst>
              <a:gd name="adj1" fmla="val -92157"/>
              <a:gd name="adj2" fmla="val 91059"/>
            </a:avLst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D89D5C8-24C7-47CC-A9E0-5A71DEC267E1}"/>
              </a:ext>
            </a:extLst>
          </p:cNvPr>
          <p:cNvCxnSpPr>
            <a:cxnSpLocks/>
          </p:cNvCxnSpPr>
          <p:nvPr/>
        </p:nvCxnSpPr>
        <p:spPr>
          <a:xfrm flipH="1">
            <a:off x="10697633" y="5978097"/>
            <a:ext cx="1265767" cy="0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C49A529-40D0-4055-828D-5BBC15CA4332}"/>
              </a:ext>
            </a:extLst>
          </p:cNvPr>
          <p:cNvCxnSpPr>
            <a:cxnSpLocks/>
          </p:cNvCxnSpPr>
          <p:nvPr/>
        </p:nvCxnSpPr>
        <p:spPr>
          <a:xfrm flipH="1">
            <a:off x="5774265" y="5978097"/>
            <a:ext cx="1265767" cy="0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C60799FB-EFB7-437F-9DE4-1402B61E3413}"/>
              </a:ext>
            </a:extLst>
          </p:cNvPr>
          <p:cNvCxnSpPr>
            <a:cxnSpLocks/>
            <a:stCxn id="20" idx="2"/>
          </p:cNvCxnSpPr>
          <p:nvPr/>
        </p:nvCxnSpPr>
        <p:spPr>
          <a:xfrm rot="5400000" flipH="1">
            <a:off x="9327141" y="2964440"/>
            <a:ext cx="929118" cy="8001000"/>
          </a:xfrm>
          <a:prstGeom prst="bentConnector4">
            <a:avLst>
              <a:gd name="adj1" fmla="val -117552"/>
              <a:gd name="adj2" fmla="val 92117"/>
            </a:avLst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276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4">
            <a:extLst>
              <a:ext uri="{FF2B5EF4-FFF2-40B4-BE49-F238E27FC236}">
                <a16:creationId xmlns:a16="http://schemas.microsoft.com/office/drawing/2014/main" id="{6C7F8173-6012-490C-89D2-A628D3D26696}"/>
              </a:ext>
            </a:extLst>
          </p:cNvPr>
          <p:cNvSpPr txBox="1"/>
          <p:nvPr/>
        </p:nvSpPr>
        <p:spPr>
          <a:xfrm>
            <a:off x="533400" y="419100"/>
            <a:ext cx="118110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kern="0" spc="-300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통합 물류 자동화 시뮬레이션 분석 </a:t>
            </a:r>
            <a:r>
              <a:rPr lang="ko-KR" altLang="en-US" sz="6000" kern="0" spc="-300" dirty="0">
                <a:solidFill>
                  <a:schemeClr val="tx2">
                    <a:lumMod val="60000"/>
                    <a:lumOff val="40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시스템</a:t>
            </a:r>
            <a:endParaRPr lang="en-US" sz="6000" dirty="0">
              <a:solidFill>
                <a:schemeClr val="tx2">
                  <a:lumMod val="60000"/>
                  <a:lumOff val="40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grpSp>
        <p:nvGrpSpPr>
          <p:cNvPr id="8" name="그룹 1003">
            <a:extLst>
              <a:ext uri="{FF2B5EF4-FFF2-40B4-BE49-F238E27FC236}">
                <a16:creationId xmlns:a16="http://schemas.microsoft.com/office/drawing/2014/main" id="{2212D8D8-FB2B-4DF8-871C-3A50E2C79F3E}"/>
              </a:ext>
            </a:extLst>
          </p:cNvPr>
          <p:cNvGrpSpPr/>
          <p:nvPr/>
        </p:nvGrpSpPr>
        <p:grpSpPr>
          <a:xfrm>
            <a:off x="937595" y="2171700"/>
            <a:ext cx="16412809" cy="7098540"/>
            <a:chOff x="780980" y="2913125"/>
            <a:chExt cx="16671219" cy="7210302"/>
          </a:xfrm>
        </p:grpSpPr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1B6A0BB2-533B-4B19-85FC-93D4545A6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0980" y="2913125"/>
              <a:ext cx="16671219" cy="72103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9468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4">
            <a:extLst>
              <a:ext uri="{FF2B5EF4-FFF2-40B4-BE49-F238E27FC236}">
                <a16:creationId xmlns:a16="http://schemas.microsoft.com/office/drawing/2014/main" id="{6C7F8173-6012-490C-89D2-A628D3D26696}"/>
              </a:ext>
            </a:extLst>
          </p:cNvPr>
          <p:cNvSpPr txBox="1"/>
          <p:nvPr/>
        </p:nvSpPr>
        <p:spPr>
          <a:xfrm>
            <a:off x="533400" y="419100"/>
            <a:ext cx="118110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kern="0" spc="-300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통합 물류 자동화 시뮬레이션 분석 </a:t>
            </a:r>
            <a:r>
              <a:rPr lang="ko-KR" altLang="en-US" sz="6000" kern="0" spc="-300" dirty="0">
                <a:solidFill>
                  <a:schemeClr val="tx2">
                    <a:lumMod val="60000"/>
                    <a:lumOff val="40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시스템</a:t>
            </a:r>
            <a:endParaRPr lang="en-US" sz="6000" dirty="0">
              <a:solidFill>
                <a:schemeClr val="tx2">
                  <a:lumMod val="60000"/>
                  <a:lumOff val="40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BC1BE9-144C-4042-A6EB-5C0CCF344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347126"/>
            <a:ext cx="17221200" cy="7520774"/>
          </a:xfrm>
          <a:prstGeom prst="rect">
            <a:avLst/>
          </a:prstGeom>
        </p:spPr>
      </p:pic>
      <p:sp>
        <p:nvSpPr>
          <p:cNvPr id="7" name="Object 6">
            <a:extLst>
              <a:ext uri="{FF2B5EF4-FFF2-40B4-BE49-F238E27FC236}">
                <a16:creationId xmlns:a16="http://schemas.microsoft.com/office/drawing/2014/main" id="{D8F6B939-466B-4724-9531-C621EF825D63}"/>
              </a:ext>
            </a:extLst>
          </p:cNvPr>
          <p:cNvSpPr txBox="1"/>
          <p:nvPr/>
        </p:nvSpPr>
        <p:spPr>
          <a:xfrm>
            <a:off x="533400" y="1638300"/>
            <a:ext cx="148338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WBS(</a:t>
            </a:r>
            <a:r>
              <a:rPr lang="ko-KR" altLang="en-US" sz="4000" dirty="0" err="1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간트차트</a:t>
            </a:r>
            <a:r>
              <a:rPr lang="en-US" altLang="ko-KR" sz="40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endParaRPr lang="en-US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084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4">
            <a:extLst>
              <a:ext uri="{FF2B5EF4-FFF2-40B4-BE49-F238E27FC236}">
                <a16:creationId xmlns:a16="http://schemas.microsoft.com/office/drawing/2014/main" id="{6C7F8173-6012-490C-89D2-A628D3D26696}"/>
              </a:ext>
            </a:extLst>
          </p:cNvPr>
          <p:cNvSpPr txBox="1"/>
          <p:nvPr/>
        </p:nvSpPr>
        <p:spPr>
          <a:xfrm>
            <a:off x="533400" y="419100"/>
            <a:ext cx="118110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kern="0" spc="-300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통합 물류 자동화 시뮬레이션 분석 </a:t>
            </a:r>
            <a:r>
              <a:rPr lang="ko-KR" altLang="en-US" sz="6000" kern="0" spc="-300" dirty="0">
                <a:solidFill>
                  <a:schemeClr val="tx2">
                    <a:lumMod val="60000"/>
                    <a:lumOff val="40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시스템</a:t>
            </a:r>
            <a:endParaRPr lang="en-US" sz="6000" dirty="0">
              <a:solidFill>
                <a:schemeClr val="tx2">
                  <a:lumMod val="60000"/>
                  <a:lumOff val="40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77A31EC-2314-45E0-A977-8797A01C8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638300"/>
            <a:ext cx="14173200" cy="7972425"/>
          </a:xfrm>
          <a:prstGeom prst="rect">
            <a:avLst/>
          </a:prstGeom>
        </p:spPr>
      </p:pic>
      <p:pic>
        <p:nvPicPr>
          <p:cNvPr id="18" name="그림 17" descr="테이블이(가) 표시된 사진&#10;&#10;자동 생성된 설명">
            <a:extLst>
              <a:ext uri="{FF2B5EF4-FFF2-40B4-BE49-F238E27FC236}">
                <a16:creationId xmlns:a16="http://schemas.microsoft.com/office/drawing/2014/main" id="{16C1B487-8130-4472-AC8F-97F36E965F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650999"/>
            <a:ext cx="14173200" cy="7972425"/>
          </a:xfrm>
          <a:prstGeom prst="rect">
            <a:avLst/>
          </a:prstGeom>
        </p:spPr>
      </p:pic>
      <p:pic>
        <p:nvPicPr>
          <p:cNvPr id="20" name="그림 19" descr="테이블이(가) 표시된 사진&#10;&#10;자동 생성된 설명">
            <a:extLst>
              <a:ext uri="{FF2B5EF4-FFF2-40B4-BE49-F238E27FC236}">
                <a16:creationId xmlns:a16="http://schemas.microsoft.com/office/drawing/2014/main" id="{5ECCEF34-757F-4BB9-9F59-A7BA3F98D2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612899"/>
            <a:ext cx="14173200" cy="797242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0830967-DA3F-4164-8E51-DFF00C3723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587498"/>
            <a:ext cx="14218358" cy="7997826"/>
          </a:xfrm>
          <a:prstGeom prst="rect">
            <a:avLst/>
          </a:prstGeom>
        </p:spPr>
      </p:pic>
      <p:pic>
        <p:nvPicPr>
          <p:cNvPr id="24" name="그림 23" descr="테이블이(가) 표시된 사진&#10;&#10;자동 생성된 설명">
            <a:extLst>
              <a:ext uri="{FF2B5EF4-FFF2-40B4-BE49-F238E27FC236}">
                <a16:creationId xmlns:a16="http://schemas.microsoft.com/office/drawing/2014/main" id="{429343C9-3A6E-4218-B847-E2D7527289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9" y="1549398"/>
            <a:ext cx="14286091" cy="8035926"/>
          </a:xfrm>
          <a:prstGeom prst="rect">
            <a:avLst/>
          </a:prstGeom>
        </p:spPr>
      </p:pic>
      <p:pic>
        <p:nvPicPr>
          <p:cNvPr id="26" name="그림 25" descr="테이블이(가) 표시된 사진&#10;&#10;자동 생성된 설명">
            <a:extLst>
              <a:ext uri="{FF2B5EF4-FFF2-40B4-BE49-F238E27FC236}">
                <a16:creationId xmlns:a16="http://schemas.microsoft.com/office/drawing/2014/main" id="{D7E21BCB-4DF4-45BD-9A36-3EF026861A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8" y="1545164"/>
            <a:ext cx="14361348" cy="807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5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14286" y="-25906"/>
            <a:ext cx="6171429" cy="10336738"/>
            <a:chOff x="12114286" y="-25906"/>
            <a:chExt cx="6171429" cy="103367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14286" y="-25906"/>
              <a:ext cx="6171429" cy="103367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85029" y="-12373"/>
            <a:ext cx="7732743" cy="10310461"/>
            <a:chOff x="10685029" y="-12373"/>
            <a:chExt cx="7732743" cy="103104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85029" y="-12373"/>
              <a:ext cx="7732743" cy="103104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63518" y="2667378"/>
            <a:ext cx="4443022" cy="4443022"/>
            <a:chOff x="8463518" y="2667378"/>
            <a:chExt cx="4443022" cy="44430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63518" y="2667378"/>
              <a:ext cx="4443022" cy="444302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603149" y="4342585"/>
            <a:ext cx="8037882" cy="10926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500" kern="0" spc="500" dirty="0" err="1">
                <a:solidFill>
                  <a:srgbClr val="FFFFFF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S-Core Dream 9 Black" pitchFamily="34" charset="0"/>
              </a:rPr>
              <a:t>감사합니다</a:t>
            </a:r>
            <a:endParaRPr lang="en-US" sz="6500" kern="0" spc="500" dirty="0">
              <a:solidFill>
                <a:srgbClr val="FFFFFF"/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  <a:cs typeface="S-Core Dream 9 Black" pitchFamily="34" charset="0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9403721" y="3979206"/>
            <a:ext cx="2622569" cy="1819367"/>
            <a:chOff x="9403721" y="3979206"/>
            <a:chExt cx="2622569" cy="18193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03721" y="3979206"/>
              <a:ext cx="2622569" cy="18193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4EFD2F96-9D80-45E8-B762-962888985301}"/>
              </a:ext>
            </a:extLst>
          </p:cNvPr>
          <p:cNvGrpSpPr/>
          <p:nvPr/>
        </p:nvGrpSpPr>
        <p:grpSpPr>
          <a:xfrm>
            <a:off x="1752599" y="4000500"/>
            <a:ext cx="3657601" cy="3733800"/>
            <a:chOff x="1752599" y="4000500"/>
            <a:chExt cx="3657601" cy="37338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9F7F39D-884B-4548-8245-B196565460A8}"/>
                </a:ext>
              </a:extLst>
            </p:cNvPr>
            <p:cNvSpPr/>
            <p:nvPr/>
          </p:nvSpPr>
          <p:spPr>
            <a:xfrm>
              <a:off x="1752599" y="4000500"/>
              <a:ext cx="3657600" cy="37338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Object 12">
              <a:extLst>
                <a:ext uri="{FF2B5EF4-FFF2-40B4-BE49-F238E27FC236}">
                  <a16:creationId xmlns:a16="http://schemas.microsoft.com/office/drawing/2014/main" id="{13421584-41B4-49C1-9E5D-EB2CB7F88690}"/>
                </a:ext>
              </a:extLst>
            </p:cNvPr>
            <p:cNvSpPr txBox="1"/>
            <p:nvPr/>
          </p:nvSpPr>
          <p:spPr>
            <a:xfrm>
              <a:off x="1752599" y="5451901"/>
              <a:ext cx="3657601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800" kern="0" spc="-200" dirty="0">
                  <a:solidFill>
                    <a:schemeClr val="bg1"/>
                  </a:solidFill>
                  <a:latin typeface="이순신 돋움체 B" panose="02020603020101020101" pitchFamily="18" charset="-127"/>
                  <a:ea typeface="이순신 돋움체 B" panose="02020603020101020101" pitchFamily="18" charset="-127"/>
                  <a:cs typeface="Pretendard Light" panose="02000403000000020004" pitchFamily="50" charset="-127"/>
                </a:rPr>
                <a:t>제품 생산</a:t>
              </a:r>
              <a:endParaRPr lang="en-US" dirty="0">
                <a:solidFill>
                  <a:schemeClr val="bg1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F52A25B-E6DA-476E-B0A4-F1542D16F15C}"/>
              </a:ext>
            </a:extLst>
          </p:cNvPr>
          <p:cNvGrpSpPr/>
          <p:nvPr/>
        </p:nvGrpSpPr>
        <p:grpSpPr>
          <a:xfrm>
            <a:off x="7315199" y="4000500"/>
            <a:ext cx="3657601" cy="3733800"/>
            <a:chOff x="7315199" y="4000500"/>
            <a:chExt cx="3657601" cy="373380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030A53A-346A-4C8E-AA32-837B29097B6B}"/>
                </a:ext>
              </a:extLst>
            </p:cNvPr>
            <p:cNvSpPr/>
            <p:nvPr/>
          </p:nvSpPr>
          <p:spPr>
            <a:xfrm>
              <a:off x="7315199" y="4000500"/>
              <a:ext cx="3657600" cy="37338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Object 12">
              <a:extLst>
                <a:ext uri="{FF2B5EF4-FFF2-40B4-BE49-F238E27FC236}">
                  <a16:creationId xmlns:a16="http://schemas.microsoft.com/office/drawing/2014/main" id="{AA0E1A7A-CD75-4D5F-A1BC-44E0333B842C}"/>
                </a:ext>
              </a:extLst>
            </p:cNvPr>
            <p:cNvSpPr txBox="1"/>
            <p:nvPr/>
          </p:nvSpPr>
          <p:spPr>
            <a:xfrm>
              <a:off x="7315199" y="5451901"/>
              <a:ext cx="3657601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800" kern="0" spc="-200" dirty="0">
                  <a:solidFill>
                    <a:schemeClr val="bg1"/>
                  </a:solidFill>
                  <a:latin typeface="이순신 돋움체 B" panose="02020603020101020101" pitchFamily="18" charset="-127"/>
                  <a:ea typeface="이순신 돋움체 B" panose="02020603020101020101" pitchFamily="18" charset="-127"/>
                  <a:cs typeface="Pretendard Light" panose="02000403000000020004" pitchFamily="50" charset="-127"/>
                </a:rPr>
                <a:t>물류 창고</a:t>
              </a:r>
              <a:endParaRPr lang="en-US" dirty="0">
                <a:solidFill>
                  <a:schemeClr val="bg1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7AFE669-3F71-485B-958D-19A6F7B5202B}"/>
              </a:ext>
            </a:extLst>
          </p:cNvPr>
          <p:cNvGrpSpPr/>
          <p:nvPr/>
        </p:nvGrpSpPr>
        <p:grpSpPr>
          <a:xfrm>
            <a:off x="12877799" y="4013200"/>
            <a:ext cx="3657601" cy="3733800"/>
            <a:chOff x="12877799" y="4013200"/>
            <a:chExt cx="3657601" cy="37338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63F1449-67A8-48CC-9EDF-F30631C21B1D}"/>
                </a:ext>
              </a:extLst>
            </p:cNvPr>
            <p:cNvSpPr/>
            <p:nvPr/>
          </p:nvSpPr>
          <p:spPr>
            <a:xfrm>
              <a:off x="12877800" y="4013200"/>
              <a:ext cx="3657600" cy="37338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Object 12">
              <a:extLst>
                <a:ext uri="{FF2B5EF4-FFF2-40B4-BE49-F238E27FC236}">
                  <a16:creationId xmlns:a16="http://schemas.microsoft.com/office/drawing/2014/main" id="{87CAA51B-F49F-4764-9B72-874956022D40}"/>
                </a:ext>
              </a:extLst>
            </p:cNvPr>
            <p:cNvSpPr txBox="1"/>
            <p:nvPr/>
          </p:nvSpPr>
          <p:spPr>
            <a:xfrm>
              <a:off x="12877799" y="5464601"/>
              <a:ext cx="3657601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4800" kern="0" spc="-200" dirty="0">
                  <a:solidFill>
                    <a:schemeClr val="bg1"/>
                  </a:solidFill>
                  <a:latin typeface="이순신 돋움체 B" panose="02020603020101020101" pitchFamily="18" charset="-127"/>
                  <a:ea typeface="이순신 돋움체 B" panose="02020603020101020101" pitchFamily="18" charset="-127"/>
                  <a:cs typeface="Pretendard Light" panose="02000403000000020004" pitchFamily="50" charset="-127"/>
                </a:rPr>
                <a:t>출하</a:t>
              </a:r>
              <a:endParaRPr lang="en-US" dirty="0">
                <a:solidFill>
                  <a:schemeClr val="bg1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Pretendard Light" panose="02000403000000020004" pitchFamily="50" charset="-127"/>
              </a:endParaRPr>
            </a:p>
          </p:txBody>
        </p:sp>
      </p:grp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9EAF6C2D-E2E5-43F6-81EA-067182482106}"/>
              </a:ext>
            </a:extLst>
          </p:cNvPr>
          <p:cNvSpPr/>
          <p:nvPr/>
        </p:nvSpPr>
        <p:spPr>
          <a:xfrm>
            <a:off x="5943600" y="5524499"/>
            <a:ext cx="914400" cy="6858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3ABCD00B-1549-4305-AA9E-13A6405A9431}"/>
              </a:ext>
            </a:extLst>
          </p:cNvPr>
          <p:cNvSpPr/>
          <p:nvPr/>
        </p:nvSpPr>
        <p:spPr>
          <a:xfrm>
            <a:off x="11468099" y="5537199"/>
            <a:ext cx="914400" cy="6858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3743E62-A29A-4103-BF95-A307DC1C7105}"/>
              </a:ext>
            </a:extLst>
          </p:cNvPr>
          <p:cNvSpPr/>
          <p:nvPr/>
        </p:nvSpPr>
        <p:spPr>
          <a:xfrm>
            <a:off x="1066800" y="2705100"/>
            <a:ext cx="16078200" cy="5867400"/>
          </a:xfrm>
          <a:prstGeom prst="roundRect">
            <a:avLst>
              <a:gd name="adj" fmla="val 3556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Object 4">
            <a:extLst>
              <a:ext uri="{FF2B5EF4-FFF2-40B4-BE49-F238E27FC236}">
                <a16:creationId xmlns:a16="http://schemas.microsoft.com/office/drawing/2014/main" id="{36823914-69BE-4522-B9FB-BD64C2513381}"/>
              </a:ext>
            </a:extLst>
          </p:cNvPr>
          <p:cNvSpPr txBox="1"/>
          <p:nvPr/>
        </p:nvSpPr>
        <p:spPr>
          <a:xfrm>
            <a:off x="1295400" y="2882325"/>
            <a:ext cx="1181100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제조업 공정</a:t>
            </a:r>
            <a:endParaRPr lang="en-US" sz="3200"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35" name="Object 4">
            <a:extLst>
              <a:ext uri="{FF2B5EF4-FFF2-40B4-BE49-F238E27FC236}">
                <a16:creationId xmlns:a16="http://schemas.microsoft.com/office/drawing/2014/main" id="{862D0F73-CBE9-4E67-8FBF-466563853A18}"/>
              </a:ext>
            </a:extLst>
          </p:cNvPr>
          <p:cNvSpPr txBox="1"/>
          <p:nvPr/>
        </p:nvSpPr>
        <p:spPr>
          <a:xfrm>
            <a:off x="533400" y="419100"/>
            <a:ext cx="118110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kern="0" spc="-300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통합 물류 </a:t>
            </a:r>
            <a:r>
              <a:rPr lang="ko-KR" altLang="en-US" sz="6000" kern="0" spc="-300" dirty="0">
                <a:solidFill>
                  <a:schemeClr val="bg1">
                    <a:lumMod val="9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자동화 시뮬레이션 분석 시스템</a:t>
            </a:r>
            <a:endParaRPr lang="en-US" sz="6000" dirty="0">
              <a:solidFill>
                <a:schemeClr val="bg1">
                  <a:lumMod val="9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1026" name="Picture 2" descr="공장에서 지게차에 주스 병을 포장 공장 노동자 | 프리미엄 사진">
            <a:extLst>
              <a:ext uri="{FF2B5EF4-FFF2-40B4-BE49-F238E27FC236}">
                <a16:creationId xmlns:a16="http://schemas.microsoft.com/office/drawing/2014/main" id="{DE48F536-FC9A-41A8-BCCC-BC82EF1E1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095500"/>
            <a:ext cx="10929712" cy="728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7638" y="1131229"/>
            <a:ext cx="22897029" cy="17002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500" kern="0" spc="-300" dirty="0">
                <a:solidFill>
                  <a:srgbClr val="000000"/>
                </a:solidFill>
                <a:latin typeface="S-Core Dream 9 Black" pitchFamily="34" charset="0"/>
                <a:cs typeface="S-Core Dream 9 Black" pitchFamily="34" charset="0"/>
              </a:rPr>
              <a:t>ACS (AGV Control System) Simulation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256379" y="2833015"/>
            <a:ext cx="12664731" cy="7095237"/>
            <a:chOff x="1256379" y="2833015"/>
            <a:chExt cx="12664731" cy="709523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6379" y="2833015"/>
              <a:ext cx="12664731" cy="70952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2667" y="-95305"/>
            <a:ext cx="18433180" cy="2757786"/>
            <a:chOff x="-72667" y="-95305"/>
            <a:chExt cx="18433180" cy="2757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2667" y="-95305"/>
              <a:ext cx="18433180" cy="27577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15347" y="3766150"/>
            <a:ext cx="1598207" cy="1598207"/>
            <a:chOff x="14815347" y="3766150"/>
            <a:chExt cx="1598207" cy="15982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15347" y="3766150"/>
              <a:ext cx="1598207" cy="159820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77832" y="827126"/>
            <a:ext cx="8787900" cy="1718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500" kern="0" spc="-200" dirty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3) 설계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-4366016" y="3088182"/>
            <a:ext cx="14833833" cy="13365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WBS (간트차트)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374073" y="4565254"/>
            <a:ext cx="17537568" cy="4472080"/>
            <a:chOff x="374073" y="4565254"/>
            <a:chExt cx="17537568" cy="447208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4073" y="4565254"/>
              <a:ext cx="17537568" cy="44720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7486" y="801553"/>
            <a:ext cx="25158556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kern="0" spc="-300" dirty="0">
                <a:solidFill>
                  <a:srgbClr val="000000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S-Core Dream 9 Black" pitchFamily="34" charset="0"/>
              </a:rPr>
              <a:t>목차</a:t>
            </a:r>
            <a:endParaRPr lang="en-US" sz="1400"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5791200" y="2328658"/>
            <a:ext cx="11819838" cy="6464799"/>
            <a:chOff x="5791200" y="2328658"/>
            <a:chExt cx="11819838" cy="646479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91200" y="2328658"/>
              <a:ext cx="11819838" cy="64647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0633" y="2868463"/>
            <a:ext cx="3926378" cy="5385190"/>
            <a:chOff x="1050633" y="2868463"/>
            <a:chExt cx="3926378" cy="5385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0633" y="2868463"/>
              <a:ext cx="3926378" cy="5385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2667" y="-95305"/>
            <a:ext cx="18433180" cy="2757786"/>
            <a:chOff x="-72667" y="-95305"/>
            <a:chExt cx="18433180" cy="2757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2667" y="-95305"/>
              <a:ext cx="18433180" cy="27577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15347" y="3766150"/>
            <a:ext cx="1598207" cy="1598207"/>
            <a:chOff x="14815347" y="3766150"/>
            <a:chExt cx="1598207" cy="15982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15347" y="3766150"/>
              <a:ext cx="1598207" cy="159820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77832" y="827126"/>
            <a:ext cx="8787900" cy="18231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500" kern="0" spc="-200" dirty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1) 팀원 소개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4815347" y="3766150"/>
            <a:ext cx="1598207" cy="1598207"/>
            <a:chOff x="14815347" y="3766150"/>
            <a:chExt cx="1598207" cy="15982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15347" y="3766150"/>
              <a:ext cx="1598207" cy="1598207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3402496" y="8648700"/>
            <a:ext cx="1089992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AGV (Automated Guided Vehicle)</a:t>
            </a:r>
            <a:endParaRPr 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56AA0755-7D7A-424B-ADCC-CE75499566F8}"/>
              </a:ext>
            </a:extLst>
          </p:cNvPr>
          <p:cNvSpPr txBox="1"/>
          <p:nvPr/>
        </p:nvSpPr>
        <p:spPr>
          <a:xfrm>
            <a:off x="533400" y="419100"/>
            <a:ext cx="118110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kern="0" spc="-300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통합 물류 </a:t>
            </a:r>
            <a:r>
              <a:rPr lang="ko-KR" altLang="en-US" sz="6000" kern="0" spc="-300" dirty="0">
                <a:solidFill>
                  <a:schemeClr val="tx2">
                    <a:lumMod val="60000"/>
                    <a:lumOff val="40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자동화</a:t>
            </a:r>
            <a:r>
              <a:rPr lang="ko-KR" altLang="en-US" sz="6000" kern="0" spc="-300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</a:t>
            </a:r>
            <a:r>
              <a:rPr lang="ko-KR" altLang="en-US" sz="6000" kern="0" spc="-300" dirty="0">
                <a:solidFill>
                  <a:schemeClr val="bg1">
                    <a:lumMod val="9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시뮬레이션 분석 시스템</a:t>
            </a:r>
            <a:endParaRPr lang="en-US" sz="6000"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00D546-9E2A-4979-AEEF-137F1DB47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767" y="2435857"/>
            <a:ext cx="11738580" cy="561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058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48448" y="3184949"/>
            <a:ext cx="774315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200" dirty="0" err="1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아마존</a:t>
            </a:r>
            <a:r>
              <a:rPr lang="en-US" sz="3600" kern="0" spc="-200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로</a:t>
            </a:r>
            <a:r>
              <a:rPr lang="ko-KR" altLang="en-US" sz="3600" kern="0" spc="-200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보</a:t>
            </a:r>
            <a:r>
              <a:rPr lang="en-US" sz="3600" kern="0" spc="-200" dirty="0" err="1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틱스</a:t>
            </a:r>
            <a:r>
              <a:rPr lang="en-US" sz="3600" kern="0" spc="-200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-  KIVA</a:t>
            </a:r>
            <a:endParaRPr lang="en-US" sz="12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48448" y="6423380"/>
            <a:ext cx="789555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kern="0" spc="-200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다양한 </a:t>
            </a:r>
            <a:r>
              <a:rPr lang="en-US" sz="3600" kern="0" spc="-200" dirty="0" err="1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기업</a:t>
            </a:r>
            <a:r>
              <a:rPr lang="ko-KR" altLang="en-US" sz="3600" kern="0" spc="-200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들 </a:t>
            </a:r>
            <a:r>
              <a:rPr lang="en-US" sz="3600" kern="0" spc="-200" dirty="0" err="1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물류</a:t>
            </a:r>
            <a:r>
              <a:rPr lang="en-US" sz="3600" kern="0" spc="-200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sz="3600" kern="0" spc="-200" dirty="0" err="1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자동화</a:t>
            </a:r>
            <a:r>
              <a:rPr lang="en-US" sz="3600" kern="0" spc="-200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sz="3600" kern="0" spc="-200" dirty="0" err="1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솔루션</a:t>
            </a:r>
            <a:r>
              <a:rPr lang="ko-KR" altLang="en-US" sz="3600" kern="0" spc="-200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을 적극</a:t>
            </a:r>
            <a:r>
              <a:rPr lang="en-US" sz="3600" kern="0" spc="-200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3600" kern="0" spc="-200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도입</a:t>
            </a:r>
            <a:endParaRPr lang="en-US" sz="12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5824ACC-75CB-47F2-9533-4FBAC6BE9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2247900"/>
            <a:ext cx="4770342" cy="662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bject 4">
            <a:extLst>
              <a:ext uri="{FF2B5EF4-FFF2-40B4-BE49-F238E27FC236}">
                <a16:creationId xmlns:a16="http://schemas.microsoft.com/office/drawing/2014/main" id="{B2598E74-4C4C-429E-B940-7792206C503B}"/>
              </a:ext>
            </a:extLst>
          </p:cNvPr>
          <p:cNvSpPr txBox="1"/>
          <p:nvPr/>
        </p:nvSpPr>
        <p:spPr>
          <a:xfrm>
            <a:off x="533400" y="419100"/>
            <a:ext cx="118110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kern="0" spc="-300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통합 물류 </a:t>
            </a:r>
            <a:r>
              <a:rPr lang="ko-KR" altLang="en-US" sz="6000" kern="0" spc="-300" dirty="0">
                <a:solidFill>
                  <a:schemeClr val="tx2">
                    <a:lumMod val="60000"/>
                    <a:lumOff val="40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자동화</a:t>
            </a:r>
            <a:r>
              <a:rPr lang="ko-KR" altLang="en-US" sz="6000" kern="0" spc="-300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</a:t>
            </a:r>
            <a:r>
              <a:rPr lang="ko-KR" altLang="en-US" sz="6000" kern="0" spc="-300" dirty="0">
                <a:solidFill>
                  <a:schemeClr val="bg1">
                    <a:lumMod val="9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시뮬레이션 분석 시스템</a:t>
            </a:r>
            <a:endParaRPr lang="en-US" sz="6000"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8D9DAB-8F7C-40C8-BD21-54D732ACB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962" y="3981277"/>
            <a:ext cx="7268589" cy="12384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6439908-1EBD-4B77-814D-3EFA3326A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962" y="7172151"/>
            <a:ext cx="7192379" cy="124794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6F4E278-5D94-4332-A7DB-11B88813F20F}"/>
              </a:ext>
            </a:extLst>
          </p:cNvPr>
          <p:cNvSpPr/>
          <p:nvPr/>
        </p:nvSpPr>
        <p:spPr>
          <a:xfrm>
            <a:off x="758380" y="3393814"/>
            <a:ext cx="2286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284B625-CC33-4E9C-BD7F-EB40A61A5BD6}"/>
              </a:ext>
            </a:extLst>
          </p:cNvPr>
          <p:cNvCxnSpPr/>
          <p:nvPr/>
        </p:nvCxnSpPr>
        <p:spPr>
          <a:xfrm>
            <a:off x="2514600" y="4895677"/>
            <a:ext cx="3657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F0CBCC-6B57-42B1-86CD-3E68162462DC}"/>
              </a:ext>
            </a:extLst>
          </p:cNvPr>
          <p:cNvSpPr/>
          <p:nvPr/>
        </p:nvSpPr>
        <p:spPr>
          <a:xfrm>
            <a:off x="758380" y="6629401"/>
            <a:ext cx="2286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22A7B03-C561-406D-BE3B-CAE362E31ED6}"/>
              </a:ext>
            </a:extLst>
          </p:cNvPr>
          <p:cNvCxnSpPr>
            <a:cxnSpLocks/>
          </p:cNvCxnSpPr>
          <p:nvPr/>
        </p:nvCxnSpPr>
        <p:spPr>
          <a:xfrm>
            <a:off x="2514600" y="8086551"/>
            <a:ext cx="4495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4">
            <a:extLst>
              <a:ext uri="{FF2B5EF4-FFF2-40B4-BE49-F238E27FC236}">
                <a16:creationId xmlns:a16="http://schemas.microsoft.com/office/drawing/2014/main" id="{56AA0755-7D7A-424B-ADCC-CE75499566F8}"/>
              </a:ext>
            </a:extLst>
          </p:cNvPr>
          <p:cNvSpPr txBox="1"/>
          <p:nvPr/>
        </p:nvSpPr>
        <p:spPr>
          <a:xfrm>
            <a:off x="533400" y="419100"/>
            <a:ext cx="118110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kern="0" spc="-300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통합 물류 </a:t>
            </a:r>
            <a:r>
              <a:rPr lang="ko-KR" altLang="en-US" sz="6000" kern="0" spc="-300" dirty="0">
                <a:solidFill>
                  <a:schemeClr val="tx2">
                    <a:lumMod val="60000"/>
                    <a:lumOff val="40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자동화</a:t>
            </a:r>
            <a:r>
              <a:rPr lang="ko-KR" altLang="en-US" sz="6000" kern="0" spc="-300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</a:t>
            </a:r>
            <a:r>
              <a:rPr lang="ko-KR" altLang="en-US" sz="6000" kern="0" spc="-300" dirty="0">
                <a:solidFill>
                  <a:schemeClr val="bg1">
                    <a:lumMod val="9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시뮬레이션 분석 시스템</a:t>
            </a:r>
            <a:endParaRPr lang="en-US" sz="6000"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06D60559-63B1-4424-BD6D-4A815F3455DC}"/>
              </a:ext>
            </a:extLst>
          </p:cNvPr>
          <p:cNvSpPr txBox="1"/>
          <p:nvPr/>
        </p:nvSpPr>
        <p:spPr>
          <a:xfrm>
            <a:off x="5029199" y="4363240"/>
            <a:ext cx="8176772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1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원가</a:t>
            </a:r>
            <a:r>
              <a:rPr lang="en-US" sz="4800" kern="0" spc="-1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sz="4800" kern="0" spc="-1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절감</a:t>
            </a:r>
            <a:endParaRPr lang="en-US" sz="4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4FE571C2-9A31-4225-8290-93D5BE462646}"/>
              </a:ext>
            </a:extLst>
          </p:cNvPr>
          <p:cNvSpPr txBox="1"/>
          <p:nvPr/>
        </p:nvSpPr>
        <p:spPr>
          <a:xfrm>
            <a:off x="5029200" y="2331680"/>
            <a:ext cx="817677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kern="0" spc="-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로봇 기술의 발전</a:t>
            </a:r>
            <a:endParaRPr lang="en-US" sz="3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51AFB5EF-F786-4448-91FC-34F561DB3CD3}"/>
              </a:ext>
            </a:extLst>
          </p:cNvPr>
          <p:cNvSpPr txBox="1"/>
          <p:nvPr/>
        </p:nvSpPr>
        <p:spPr>
          <a:xfrm>
            <a:off x="5029197" y="5796104"/>
            <a:ext cx="8176772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1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물류 효율 향상</a:t>
            </a:r>
            <a:endParaRPr lang="en-US" sz="4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40054057-01DA-447B-86CD-77ABD85CA001}"/>
              </a:ext>
            </a:extLst>
          </p:cNvPr>
          <p:cNvSpPr txBox="1"/>
          <p:nvPr/>
        </p:nvSpPr>
        <p:spPr>
          <a:xfrm>
            <a:off x="5029196" y="8157185"/>
            <a:ext cx="817677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800" kern="0" spc="-100" dirty="0">
                <a:solidFill>
                  <a:schemeClr val="accent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경영 효율화</a:t>
            </a:r>
            <a:endParaRPr lang="en-US" sz="4800" dirty="0">
              <a:solidFill>
                <a:schemeClr val="accent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4E737696-1129-479F-9233-965277B4D09B}"/>
              </a:ext>
            </a:extLst>
          </p:cNvPr>
          <p:cNvSpPr/>
          <p:nvPr/>
        </p:nvSpPr>
        <p:spPr>
          <a:xfrm rot="5400000">
            <a:off x="8915461" y="3444030"/>
            <a:ext cx="457076" cy="34280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A8E9E4F5-3A9A-458E-B966-0EB7072F6EE6}"/>
              </a:ext>
            </a:extLst>
          </p:cNvPr>
          <p:cNvSpPr/>
          <p:nvPr/>
        </p:nvSpPr>
        <p:spPr>
          <a:xfrm rot="5400000">
            <a:off x="8889045" y="7229811"/>
            <a:ext cx="457076" cy="34280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97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90800" y="4050893"/>
            <a:ext cx="12817635" cy="10926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500" kern="0" spc="-300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자동이지만 자동이 아니다</a:t>
            </a:r>
            <a:r>
              <a:rPr lang="en-US" altLang="ko-KR" sz="6500" kern="0" spc="-300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?</a:t>
            </a:r>
            <a:endParaRPr lang="en-US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27517" y="5803493"/>
            <a:ext cx="107442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800" kern="0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동선 선정은 아직 </a:t>
            </a:r>
            <a:r>
              <a:rPr lang="en-US" sz="4800" kern="0" spc="-200" dirty="0" err="1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수작업</a:t>
            </a:r>
            <a:r>
              <a:rPr lang="en-US" sz="4800" kern="0" spc="-2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sz="4800" kern="0" spc="-200" dirty="0" err="1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위주</a:t>
            </a:r>
            <a:endParaRPr 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35523104-AFCD-4E45-B498-BA130A685B60}"/>
              </a:ext>
            </a:extLst>
          </p:cNvPr>
          <p:cNvSpPr txBox="1"/>
          <p:nvPr/>
        </p:nvSpPr>
        <p:spPr>
          <a:xfrm>
            <a:off x="533400" y="419100"/>
            <a:ext cx="118110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kern="0" spc="-300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통합 물류 자동화 </a:t>
            </a:r>
            <a:r>
              <a:rPr lang="ko-KR" altLang="en-US" sz="6000" kern="0" spc="-300" dirty="0">
                <a:solidFill>
                  <a:schemeClr val="bg1">
                    <a:lumMod val="9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시뮬레이션 분석 시스템</a:t>
            </a:r>
            <a:endParaRPr lang="en-US" sz="6000"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4">
            <a:extLst>
              <a:ext uri="{FF2B5EF4-FFF2-40B4-BE49-F238E27FC236}">
                <a16:creationId xmlns:a16="http://schemas.microsoft.com/office/drawing/2014/main" id="{35523104-AFCD-4E45-B498-BA130A685B60}"/>
              </a:ext>
            </a:extLst>
          </p:cNvPr>
          <p:cNvSpPr txBox="1"/>
          <p:nvPr/>
        </p:nvSpPr>
        <p:spPr>
          <a:xfrm>
            <a:off x="533400" y="419100"/>
            <a:ext cx="118110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kern="0" spc="-300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통합 물류 자동화 </a:t>
            </a:r>
            <a:r>
              <a:rPr lang="ko-KR" altLang="en-US" sz="6000" kern="0" spc="-300" dirty="0">
                <a:solidFill>
                  <a:schemeClr val="bg1">
                    <a:lumMod val="9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시뮬레이션 분석 시스템</a:t>
            </a:r>
            <a:endParaRPr lang="en-US" sz="6000"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21310F-C469-4896-8734-708C26662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638300"/>
            <a:ext cx="11049000" cy="802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233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4">
            <a:extLst>
              <a:ext uri="{FF2B5EF4-FFF2-40B4-BE49-F238E27FC236}">
                <a16:creationId xmlns:a16="http://schemas.microsoft.com/office/drawing/2014/main" id="{35523104-AFCD-4E45-B498-BA130A685B60}"/>
              </a:ext>
            </a:extLst>
          </p:cNvPr>
          <p:cNvSpPr txBox="1"/>
          <p:nvPr/>
        </p:nvSpPr>
        <p:spPr>
          <a:xfrm>
            <a:off x="533400" y="419100"/>
            <a:ext cx="118110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kern="0" spc="-300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통합 물류 자동화 </a:t>
            </a:r>
            <a:r>
              <a:rPr lang="ko-KR" altLang="en-US" sz="6000" kern="0" spc="-300" dirty="0">
                <a:solidFill>
                  <a:schemeClr val="bg1">
                    <a:lumMod val="9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시뮬레이션 분석 시스템</a:t>
            </a:r>
            <a:endParaRPr lang="en-US" sz="6000"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8B315FAA-1804-435E-BD00-BFC20CAA2371}"/>
              </a:ext>
            </a:extLst>
          </p:cNvPr>
          <p:cNvSpPr txBox="1"/>
          <p:nvPr/>
        </p:nvSpPr>
        <p:spPr>
          <a:xfrm>
            <a:off x="12344400" y="3826014"/>
            <a:ext cx="465005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kern="0" spc="-2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Case </a:t>
            </a:r>
            <a:r>
              <a:rPr lang="en-US" sz="4000" kern="0" spc="-200" dirty="0" err="1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탐색의</a:t>
            </a:r>
            <a:r>
              <a:rPr lang="en-US" sz="4000" kern="0" spc="-2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한계</a:t>
            </a:r>
            <a:endParaRPr lang="en-US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77DD74FD-9099-43A4-B943-2B8ACFDC1DEE}"/>
              </a:ext>
            </a:extLst>
          </p:cNvPr>
          <p:cNvSpPr txBox="1"/>
          <p:nvPr/>
        </p:nvSpPr>
        <p:spPr>
          <a:xfrm>
            <a:off x="6386837" y="3773990"/>
            <a:ext cx="595756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000" kern="0" spc="-2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비효율적 동선 선정</a:t>
            </a:r>
            <a:endParaRPr lang="en-US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D4AD8A2E-3C8A-42DD-B396-D80F4516F845}"/>
              </a:ext>
            </a:extLst>
          </p:cNvPr>
          <p:cNvSpPr txBox="1"/>
          <p:nvPr/>
        </p:nvSpPr>
        <p:spPr>
          <a:xfrm>
            <a:off x="1281437" y="3788215"/>
            <a:ext cx="496696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000" kern="0" spc="-2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휴먼 에러 발생</a:t>
            </a:r>
            <a:endParaRPr lang="en-US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8" name="그룹 1001">
            <a:extLst>
              <a:ext uri="{FF2B5EF4-FFF2-40B4-BE49-F238E27FC236}">
                <a16:creationId xmlns:a16="http://schemas.microsoft.com/office/drawing/2014/main" id="{7034E5B2-602C-4404-A283-79D3FEE227FA}"/>
              </a:ext>
            </a:extLst>
          </p:cNvPr>
          <p:cNvGrpSpPr/>
          <p:nvPr/>
        </p:nvGrpSpPr>
        <p:grpSpPr>
          <a:xfrm>
            <a:off x="13030200" y="4697866"/>
            <a:ext cx="3559087" cy="3220126"/>
            <a:chOff x="784313" y="4546426"/>
            <a:chExt cx="4053987" cy="3667893"/>
          </a:xfrm>
        </p:grpSpPr>
        <p:pic>
          <p:nvPicPr>
            <p:cNvPr id="9" name="Object 6">
              <a:extLst>
                <a:ext uri="{FF2B5EF4-FFF2-40B4-BE49-F238E27FC236}">
                  <a16:creationId xmlns:a16="http://schemas.microsoft.com/office/drawing/2014/main" id="{D3DE63AA-09F3-476C-A937-EA55C12ED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4313" y="4546426"/>
              <a:ext cx="4053987" cy="3667893"/>
            </a:xfrm>
            <a:prstGeom prst="rect">
              <a:avLst/>
            </a:prstGeom>
          </p:spPr>
        </p:pic>
      </p:grp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691C4420-F754-4594-AB4D-35F771F5F568}"/>
              </a:ext>
            </a:extLst>
          </p:cNvPr>
          <p:cNvGrpSpPr/>
          <p:nvPr/>
        </p:nvGrpSpPr>
        <p:grpSpPr>
          <a:xfrm>
            <a:off x="914400" y="4632459"/>
            <a:ext cx="5496637" cy="3387116"/>
            <a:chOff x="5933363" y="4298012"/>
            <a:chExt cx="6171429" cy="3802934"/>
          </a:xfrm>
        </p:grpSpPr>
        <p:pic>
          <p:nvPicPr>
            <p:cNvPr id="11" name="Object 9">
              <a:extLst>
                <a:ext uri="{FF2B5EF4-FFF2-40B4-BE49-F238E27FC236}">
                  <a16:creationId xmlns:a16="http://schemas.microsoft.com/office/drawing/2014/main" id="{70690F14-FD41-4E79-999E-F54BEE132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3363" y="4298012"/>
              <a:ext cx="6171429" cy="3802934"/>
            </a:xfrm>
            <a:prstGeom prst="rect">
              <a:avLst/>
            </a:prstGeom>
          </p:spPr>
        </p:pic>
      </p:grpSp>
      <p:grpSp>
        <p:nvGrpSpPr>
          <p:cNvPr id="12" name="그룹 1003">
            <a:extLst>
              <a:ext uri="{FF2B5EF4-FFF2-40B4-BE49-F238E27FC236}">
                <a16:creationId xmlns:a16="http://schemas.microsoft.com/office/drawing/2014/main" id="{42B00695-3024-4CE9-A1C3-7AFF7EC726F1}"/>
              </a:ext>
            </a:extLst>
          </p:cNvPr>
          <p:cNvGrpSpPr/>
          <p:nvPr/>
        </p:nvGrpSpPr>
        <p:grpSpPr>
          <a:xfrm>
            <a:off x="7522151" y="4762500"/>
            <a:ext cx="3410383" cy="3114344"/>
            <a:chOff x="12744017" y="4321854"/>
            <a:chExt cx="4112212" cy="3755250"/>
          </a:xfrm>
        </p:grpSpPr>
        <p:pic>
          <p:nvPicPr>
            <p:cNvPr id="13" name="Object 12">
              <a:extLst>
                <a:ext uri="{FF2B5EF4-FFF2-40B4-BE49-F238E27FC236}">
                  <a16:creationId xmlns:a16="http://schemas.microsoft.com/office/drawing/2014/main" id="{9DC362B4-AAF9-40F4-A19E-832246EA5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44017" y="4321854"/>
              <a:ext cx="4112212" cy="3755250"/>
            </a:xfrm>
            <a:prstGeom prst="rect">
              <a:avLst/>
            </a:prstGeom>
          </p:spPr>
        </p:pic>
      </p:grpSp>
      <p:sp>
        <p:nvSpPr>
          <p:cNvPr id="15" name="Object 2">
            <a:extLst>
              <a:ext uri="{FF2B5EF4-FFF2-40B4-BE49-F238E27FC236}">
                <a16:creationId xmlns:a16="http://schemas.microsoft.com/office/drawing/2014/main" id="{CAE5B5E6-5936-4E55-8F15-697771F061E8}"/>
              </a:ext>
            </a:extLst>
          </p:cNvPr>
          <p:cNvSpPr txBox="1"/>
          <p:nvPr/>
        </p:nvSpPr>
        <p:spPr>
          <a:xfrm>
            <a:off x="533400" y="1882704"/>
            <a:ext cx="12817635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400" kern="0" spc="-300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기존의 문제점</a:t>
            </a:r>
            <a:endParaRPr lang="en-US" sz="11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2914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3200400" y="2736725"/>
            <a:ext cx="1483383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최적화 알고리즘으로 </a:t>
            </a:r>
            <a:r>
              <a:rPr lang="en-US" sz="4800" dirty="0" err="1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효율적</a:t>
            </a:r>
            <a:r>
              <a:rPr lang="ko-KR" altLang="en-US" sz="48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</a:t>
            </a:r>
            <a:r>
              <a:rPr lang="en-US" sz="48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동선 탐색</a:t>
            </a:r>
            <a:endParaRPr 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00400" y="4403946"/>
            <a:ext cx="1483383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dirty="0" err="1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시뮬레이션을</a:t>
            </a:r>
            <a:r>
              <a:rPr lang="en-US" sz="48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통한 사전 검증</a:t>
            </a:r>
            <a:endParaRPr 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00400" y="6199299"/>
            <a:ext cx="1483383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시뮬레이션 결과 분석</a:t>
            </a:r>
            <a:endParaRPr 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6C7F8173-6012-490C-89D2-A628D3D26696}"/>
              </a:ext>
            </a:extLst>
          </p:cNvPr>
          <p:cNvSpPr txBox="1"/>
          <p:nvPr/>
        </p:nvSpPr>
        <p:spPr>
          <a:xfrm>
            <a:off x="533400" y="419100"/>
            <a:ext cx="118110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kern="0" spc="-300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통합 물류 자동화 </a:t>
            </a:r>
            <a:r>
              <a:rPr lang="ko-KR" altLang="en-US" sz="6000" kern="0" spc="-300" dirty="0">
                <a:solidFill>
                  <a:schemeClr val="tx2">
                    <a:lumMod val="60000"/>
                    <a:lumOff val="40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시뮬레이션</a:t>
            </a:r>
            <a:r>
              <a:rPr lang="ko-KR" altLang="en-US" sz="6000" kern="0" spc="-300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</a:t>
            </a:r>
            <a:r>
              <a:rPr lang="ko-KR" altLang="en-US" sz="6000" kern="0" spc="-300" dirty="0">
                <a:solidFill>
                  <a:schemeClr val="bg1">
                    <a:lumMod val="9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분석 시스템</a:t>
            </a:r>
            <a:endParaRPr lang="en-US" sz="6000"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A03B13-E271-4125-8A2E-445DEDF4549B}"/>
              </a:ext>
            </a:extLst>
          </p:cNvPr>
          <p:cNvSpPr txBox="1"/>
          <p:nvPr/>
        </p:nvSpPr>
        <p:spPr>
          <a:xfrm>
            <a:off x="1981200" y="2642738"/>
            <a:ext cx="99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</a:t>
            </a:r>
            <a:endParaRPr lang="ko-KR" altLang="en-US" sz="6000" dirty="0">
              <a:solidFill>
                <a:schemeClr val="accent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021AE9-9E4C-4CDA-835C-2ABBB62380D8}"/>
              </a:ext>
            </a:extLst>
          </p:cNvPr>
          <p:cNvSpPr txBox="1"/>
          <p:nvPr/>
        </p:nvSpPr>
        <p:spPr>
          <a:xfrm>
            <a:off x="1989667" y="4311612"/>
            <a:ext cx="99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endParaRPr lang="ko-KR" altLang="en-US" sz="6000" dirty="0">
              <a:solidFill>
                <a:schemeClr val="accent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84082-C94D-401E-A0A3-D79E84CAD94B}"/>
              </a:ext>
            </a:extLst>
          </p:cNvPr>
          <p:cNvSpPr txBox="1"/>
          <p:nvPr/>
        </p:nvSpPr>
        <p:spPr>
          <a:xfrm>
            <a:off x="1989667" y="6066284"/>
            <a:ext cx="99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endParaRPr lang="ko-KR" altLang="en-US" sz="6000" dirty="0">
              <a:solidFill>
                <a:schemeClr val="accent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6" name="Object 11">
            <a:extLst>
              <a:ext uri="{FF2B5EF4-FFF2-40B4-BE49-F238E27FC236}">
                <a16:creationId xmlns:a16="http://schemas.microsoft.com/office/drawing/2014/main" id="{18B555E1-54B7-4C5F-90C2-F5B6154163B6}"/>
              </a:ext>
            </a:extLst>
          </p:cNvPr>
          <p:cNvSpPr txBox="1"/>
          <p:nvPr/>
        </p:nvSpPr>
        <p:spPr>
          <a:xfrm>
            <a:off x="3200400" y="7994652"/>
            <a:ext cx="1483383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사용자 조건 입력</a:t>
            </a:r>
            <a:r>
              <a:rPr lang="en-US" altLang="ko-KR" sz="48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&amp;</a:t>
            </a:r>
            <a:r>
              <a:rPr lang="ko-KR" altLang="en-US" sz="48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수정으로 확장성 확보</a:t>
            </a:r>
            <a:endParaRPr 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71A503-1D39-4C62-A480-A4E792447379}"/>
              </a:ext>
            </a:extLst>
          </p:cNvPr>
          <p:cNvSpPr txBox="1"/>
          <p:nvPr/>
        </p:nvSpPr>
        <p:spPr>
          <a:xfrm>
            <a:off x="1989667" y="7861637"/>
            <a:ext cx="99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4</a:t>
            </a:r>
            <a:endParaRPr lang="ko-KR" altLang="en-US" sz="6000" dirty="0">
              <a:solidFill>
                <a:schemeClr val="accent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754</Words>
  <Application>Microsoft Office PowerPoint</Application>
  <PresentationFormat>사용자 지정</PresentationFormat>
  <Paragraphs>134</Paragraphs>
  <Slides>23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4" baseType="lpstr">
      <vt:lpstr>Pretendard Light</vt:lpstr>
      <vt:lpstr>Pretendard Medium</vt:lpstr>
      <vt:lpstr>Pretendard SemiBold</vt:lpstr>
      <vt:lpstr>S-Core Dream 4 Regular</vt:lpstr>
      <vt:lpstr>S-Core Dream 9 Black</vt:lpstr>
      <vt:lpstr>맑은 고딕</vt:lpstr>
      <vt:lpstr>이순신 돋움체 B</vt:lpstr>
      <vt:lpstr>이순신 돋움체 L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Ri Jeong Kang</cp:lastModifiedBy>
  <cp:revision>48</cp:revision>
  <dcterms:created xsi:type="dcterms:W3CDTF">2021-10-21T16:33:09Z</dcterms:created>
  <dcterms:modified xsi:type="dcterms:W3CDTF">2021-10-21T21:02:12Z</dcterms:modified>
</cp:coreProperties>
</file>